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58" r:id="rId3"/>
    <p:sldId id="256" r:id="rId4"/>
    <p:sldId id="257" r:id="rId5"/>
    <p:sldId id="264" r:id="rId6"/>
    <p:sldId id="265" r:id="rId7"/>
    <p:sldId id="278" r:id="rId8"/>
    <p:sldId id="280" r:id="rId9"/>
    <p:sldId id="289" r:id="rId10"/>
    <p:sldId id="282" r:id="rId11"/>
    <p:sldId id="279" r:id="rId12"/>
    <p:sldId id="290" r:id="rId13"/>
    <p:sldId id="283" r:id="rId14"/>
    <p:sldId id="284" r:id="rId15"/>
    <p:sldId id="285" r:id="rId16"/>
    <p:sldId id="286" r:id="rId17"/>
    <p:sldId id="287" r:id="rId18"/>
    <p:sldId id="288" r:id="rId19"/>
    <p:sldId id="263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>
        <p:scale>
          <a:sx n="118" d="100"/>
          <a:sy n="118" d="100"/>
        </p:scale>
        <p:origin x="-144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9C8FC-6AE8-40C2-B581-23DBC92137D6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CC5F0-DFF6-4CB6-84B6-4B585A0F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4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68426"/>
            <a:ext cx="82296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1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7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5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1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0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7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5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3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0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6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B8B9-4C04-4DDF-9AFD-B2E02D82F36D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E8CB-FECB-4480-A50A-D9FF9264718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821" y="6371549"/>
            <a:ext cx="1865801" cy="32925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6269664"/>
            <a:ext cx="8229600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15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kern="1200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imgres?imgurl=http://3.bp.blogspot.com/_6z2BnHnU55U/SnZDd-tzE5I/AAAAAAAAAQQ/Jb1xP4V3jaA/s400/cleaning%2Bproducts%2B001.jpg&amp;imgrefurl=http://myyearwithoutspending.blogspot.com/2009/08/august-baby-steps-challenge-switch-to.html&amp;usg=__5H8n4SpSK5lpGOXWuRkGEpq70cw=&amp;h=300&amp;w=400&amp;sz=22&amp;hl=en&amp;start=16&amp;zoom=1&amp;itbs=1&amp;tbnid=jVSK4hCSs4ilrM:&amp;tbnh=93&amp;tbnw=124&amp;prev=/images?q%3Dhousehold%2Bcleaning%2Bproducts%26hl%3Den%26gbv%3D2%26tbs%3Disch: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5579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57816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3.) Risk Characterization Issues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1800" kern="0" dirty="0"/>
              <a:t> 1) Number of samples - low for size of Site. </a:t>
            </a:r>
          </a:p>
          <a:p>
            <a:pPr lvl="1">
              <a:lnSpc>
                <a:spcPct val="120000"/>
              </a:lnSpc>
            </a:pPr>
            <a:r>
              <a:rPr lang="en-US" altLang="en-US" sz="1800" kern="0" dirty="0"/>
              <a:t>Individual areas represented with only 1 or 2 soil/GW samples.</a:t>
            </a:r>
          </a:p>
          <a:p>
            <a:pPr lvl="1">
              <a:lnSpc>
                <a:spcPct val="120000"/>
              </a:lnSpc>
            </a:pPr>
            <a:endParaRPr lang="en-US" altLang="en-US" sz="1800" kern="0" dirty="0"/>
          </a:p>
          <a:p>
            <a:pPr eaLnBrk="1" hangingPunct="1">
              <a:lnSpc>
                <a:spcPct val="120000"/>
              </a:lnSpc>
              <a:buFontTx/>
              <a:buAutoNum type="arabicParenR" startAt="2"/>
            </a:pPr>
            <a:r>
              <a:rPr lang="en-US" altLang="en-US" sz="1800" kern="0" dirty="0"/>
              <a:t>No tables presenting data/comparing to cleanup standards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altLang="en-US" sz="1800" kern="0" dirty="0"/>
          </a:p>
          <a:p>
            <a:pPr eaLnBrk="1" hangingPunct="1">
              <a:lnSpc>
                <a:spcPct val="120000"/>
              </a:lnSpc>
              <a:buFontTx/>
              <a:buAutoNum type="arabicParenR" startAt="3"/>
            </a:pPr>
            <a:r>
              <a:rPr lang="en-US" altLang="en-US" sz="1800" kern="0" dirty="0"/>
              <a:t>Soil from Areas 3, 4, 5, 6, 7, 8 and 12 placed under cap </a:t>
            </a:r>
          </a:p>
          <a:p>
            <a:pPr lvl="1">
              <a:lnSpc>
                <a:spcPct val="120000"/>
              </a:lnSpc>
            </a:pPr>
            <a:r>
              <a:rPr lang="en-US" altLang="en-US" sz="1800" kern="0" dirty="0"/>
              <a:t>No discussion of detected constituents/concentrations. </a:t>
            </a:r>
          </a:p>
          <a:p>
            <a:pPr lvl="1">
              <a:lnSpc>
                <a:spcPct val="120000"/>
              </a:lnSpc>
            </a:pPr>
            <a:r>
              <a:rPr lang="en-US" altLang="en-US" sz="1800" kern="0" dirty="0"/>
              <a:t>No post-remediation samples collected.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en-US" sz="1800" kern="0" dirty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1800" kern="0" dirty="0"/>
              <a:t>4) Sediment data compared to soil standards; no ecological RC completed.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en-US" sz="1800" kern="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AutoNum type="arabicParenR" startAt="5"/>
            </a:pPr>
            <a:r>
              <a:rPr lang="en-US" altLang="en-US" sz="1800" kern="0" dirty="0"/>
              <a:t>Analytical data from groundwater below Method 1 standards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1800" kern="0" dirty="0"/>
              <a:t>Additional samples/wells needed to fully characterize Site. </a:t>
            </a:r>
          </a:p>
        </p:txBody>
      </p:sp>
      <p:sp>
        <p:nvSpPr>
          <p:cNvPr id="12293" name="AutoShape 6" descr="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981450" y="2986088"/>
            <a:ext cx="11811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055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3.) Ecological Risk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600200"/>
            <a:ext cx="9067800" cy="4525963"/>
          </a:xfrm>
        </p:spPr>
        <p:txBody>
          <a:bodyPr/>
          <a:lstStyle/>
          <a:p>
            <a:r>
              <a:rPr lang="en-US" dirty="0"/>
              <a:t>Not performed</a:t>
            </a:r>
          </a:p>
          <a:p>
            <a:r>
              <a:rPr lang="en-US" dirty="0"/>
              <a:t>Three Step process</a:t>
            </a:r>
          </a:p>
          <a:p>
            <a:r>
              <a:rPr lang="en-US" dirty="0"/>
              <a:t>Stage 1 – Screening of concentrations against risk-based standards</a:t>
            </a:r>
          </a:p>
          <a:p>
            <a:r>
              <a:rPr lang="en-US" dirty="0"/>
              <a:t>If exceedances, Stage II – evaluates risk pathway to ecological receptors/organisms</a:t>
            </a:r>
          </a:p>
          <a:p>
            <a:r>
              <a:rPr lang="en-US" dirty="0"/>
              <a:t>If Risk is determined – Remediation (third step)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71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Groundwater Model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01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Groundwater Discharge Permit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Insufficient subsurface data collection to address: </a:t>
            </a:r>
          </a:p>
          <a:p>
            <a:pPr lvl="1"/>
            <a:r>
              <a:rPr lang="en-US" dirty="0"/>
              <a:t>Site wide understanding groundwater flow (horizontally and vertically)</a:t>
            </a:r>
          </a:p>
          <a:p>
            <a:pPr lvl="1"/>
            <a:r>
              <a:rPr lang="en-US" dirty="0"/>
              <a:t>Site wide understanding of aquifer geometry</a:t>
            </a:r>
          </a:p>
          <a:p>
            <a:pPr lvl="1"/>
            <a:r>
              <a:rPr lang="en-US" dirty="0"/>
              <a:t>Site wide understanding of aquifer properties</a:t>
            </a:r>
          </a:p>
        </p:txBody>
      </p:sp>
    </p:spTree>
    <p:extLst>
      <p:ext uri="{BB962C8B-B14F-4D97-AF65-F5344CB8AC3E}">
        <p14:creationId xmlns:p14="http://schemas.microsoft.com/office/powerpoint/2010/main" val="2437892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Numerical Groundwater Flow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Oversimplified, not calibrated or verified</a:t>
            </a:r>
          </a:p>
          <a:p>
            <a:r>
              <a:rPr lang="en-US" dirty="0"/>
              <a:t>Capable of simulating:</a:t>
            </a:r>
          </a:p>
          <a:p>
            <a:pPr lvl="1"/>
            <a:r>
              <a:rPr lang="en-US" dirty="0"/>
              <a:t> estimated mound height at discharge location and downgradient towards the river. </a:t>
            </a:r>
          </a:p>
          <a:p>
            <a:r>
              <a:rPr lang="en-US" dirty="0"/>
              <a:t>Not capable of simulating impacts to: </a:t>
            </a:r>
          </a:p>
          <a:p>
            <a:pPr lvl="1"/>
            <a:r>
              <a:rPr lang="en-US" dirty="0"/>
              <a:t>Private water supply wells, town test well site, AUL, or any other sensitive receptors.</a:t>
            </a:r>
          </a:p>
        </p:txBody>
      </p:sp>
    </p:spTree>
    <p:extLst>
      <p:ext uri="{BB962C8B-B14F-4D97-AF65-F5344CB8AC3E}">
        <p14:creationId xmlns:p14="http://schemas.microsoft.com/office/powerpoint/2010/main" val="1979183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Sensitive Receptors</a:t>
            </a:r>
            <a:br>
              <a:rPr lang="en-US" dirty="0"/>
            </a:br>
            <a:r>
              <a:rPr lang="en-US" sz="3600" dirty="0"/>
              <a:t>(private wells &amp; test well site)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known whether hydraulic connection</a:t>
            </a:r>
          </a:p>
          <a:p>
            <a:r>
              <a:rPr lang="en-US" dirty="0"/>
              <a:t>Recommendations: </a:t>
            </a:r>
          </a:p>
          <a:p>
            <a:pPr lvl="1"/>
            <a:r>
              <a:rPr lang="en-US" dirty="0"/>
              <a:t>Higher quality of effluent treatment</a:t>
            </a:r>
          </a:p>
          <a:p>
            <a:pPr lvl="1"/>
            <a:r>
              <a:rPr lang="en-US" dirty="0"/>
              <a:t>Pre/post construction monitoring of overburden and bedrock wells located between the two. </a:t>
            </a:r>
          </a:p>
          <a:p>
            <a:pPr lvl="1"/>
            <a:r>
              <a:rPr lang="en-US" dirty="0"/>
              <a:t>Will need additional monitoring wells appropriately located.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05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Sensitive Receptors</a:t>
            </a:r>
            <a:br>
              <a:rPr lang="en-US" dirty="0"/>
            </a:br>
            <a:r>
              <a:rPr lang="en-US" sz="3600" dirty="0"/>
              <a:t>(Franklin Mill River Wells)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6,740 feet north of proposed discharge.</a:t>
            </a:r>
          </a:p>
          <a:p>
            <a:r>
              <a:rPr lang="en-US" dirty="0"/>
              <a:t>GHC Time of Travel Calc: 3.61 years.</a:t>
            </a:r>
          </a:p>
          <a:p>
            <a:r>
              <a:rPr lang="en-US" dirty="0"/>
              <a:t>Low Risk of Impact</a:t>
            </a:r>
          </a:p>
          <a:p>
            <a:r>
              <a:rPr lang="en-US" dirty="0"/>
              <a:t>Recommendations:</a:t>
            </a:r>
          </a:p>
          <a:p>
            <a:pPr lvl="1"/>
            <a:r>
              <a:rPr lang="en-US" dirty="0"/>
              <a:t>Higher quality of effluent treatment</a:t>
            </a:r>
          </a:p>
          <a:p>
            <a:pPr lvl="1"/>
            <a:r>
              <a:rPr lang="en-US" dirty="0"/>
              <a:t>Pre/post construction monitoring </a:t>
            </a:r>
          </a:p>
        </p:txBody>
      </p:sp>
    </p:spTree>
    <p:extLst>
      <p:ext uri="{BB962C8B-B14F-4D97-AF65-F5344CB8AC3E}">
        <p14:creationId xmlns:p14="http://schemas.microsoft.com/office/powerpoint/2010/main" val="909421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Removal / Site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Material to be removed is unsaturated. </a:t>
            </a:r>
          </a:p>
          <a:p>
            <a:pPr lvl="1"/>
            <a:r>
              <a:rPr lang="en-US" sz="2400" dirty="0"/>
              <a:t>10 feet above seasonal high groundwater table</a:t>
            </a:r>
          </a:p>
          <a:p>
            <a:r>
              <a:rPr lang="en-US" dirty="0" err="1"/>
              <a:t>Insignficant</a:t>
            </a:r>
            <a:r>
              <a:rPr lang="en-US" dirty="0"/>
              <a:t> impact on aquifer storage.</a:t>
            </a:r>
          </a:p>
        </p:txBody>
      </p:sp>
    </p:spTree>
    <p:extLst>
      <p:ext uri="{BB962C8B-B14F-4D97-AF65-F5344CB8AC3E}">
        <p14:creationId xmlns:p14="http://schemas.microsoft.com/office/powerpoint/2010/main" val="2908886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discharge will increase hydraulic gradient from 0.01 to 0.03</a:t>
            </a:r>
          </a:p>
          <a:p>
            <a:r>
              <a:rPr lang="en-US" dirty="0"/>
              <a:t>Increased hydraulic gradient will increase groundwater flow velocity from 1.27 ft/d to 3.8 ft/day. </a:t>
            </a:r>
          </a:p>
          <a:p>
            <a:r>
              <a:rPr lang="en-US" dirty="0"/>
              <a:t>Increased gradient and flow velocity does not however migrate metals and TPH bound to soils.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04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96" y="2271104"/>
            <a:ext cx="4527311" cy="1509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7" y="2271104"/>
            <a:ext cx="4527311" cy="15091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68" y="3642704"/>
            <a:ext cx="5030346" cy="56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0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96" y="2271104"/>
            <a:ext cx="4527311" cy="1509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7" y="2271104"/>
            <a:ext cx="4527311" cy="15091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68" y="3642704"/>
            <a:ext cx="5030346" cy="56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0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5579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550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westonandsampson.com</a:t>
            </a:r>
          </a:p>
        </p:txBody>
      </p:sp>
    </p:spTree>
    <p:extLst>
      <p:ext uri="{BB962C8B-B14F-4D97-AF65-F5344CB8AC3E}">
        <p14:creationId xmlns:p14="http://schemas.microsoft.com/office/powerpoint/2010/main" val="38460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Buckley &amp; Mann Site </a:t>
            </a:r>
            <a:br>
              <a:rPr lang="en-US" dirty="0"/>
            </a:br>
            <a:r>
              <a:rPr lang="en-US" dirty="0"/>
              <a:t>Peer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Frank Ricciardi, PE, LSP</a:t>
            </a:r>
          </a:p>
          <a:p>
            <a:r>
              <a:rPr lang="en-US" dirty="0"/>
              <a:t>Weston &amp; Sampson</a:t>
            </a:r>
          </a:p>
        </p:txBody>
      </p:sp>
    </p:spTree>
    <p:extLst>
      <p:ext uri="{BB962C8B-B14F-4D97-AF65-F5344CB8AC3E}">
        <p14:creationId xmlns:p14="http://schemas.microsoft.com/office/powerpoint/2010/main" val="33206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W&amp;S Scope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status of remediation and risk assessment activities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Advise if remediation is in compliance with all applicable state laws;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risks posed by the Site to the natural environment and to public health (i.e. abutters, future residents)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if the current or proposed current Site conditions could impact the municipal well;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information presented by the developer and others concerning the above</a:t>
            </a:r>
          </a:p>
        </p:txBody>
      </p:sp>
    </p:spTree>
    <p:extLst>
      <p:ext uri="{BB962C8B-B14F-4D97-AF65-F5344CB8AC3E}">
        <p14:creationId xmlns:p14="http://schemas.microsoft.com/office/powerpoint/2010/main" val="333790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1) Status of Remediation and Risk Assessment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Reviewed historical submittals for the Site on </a:t>
            </a:r>
            <a:r>
              <a:rPr lang="en-US" dirty="0" err="1"/>
              <a:t>eDEP</a:t>
            </a:r>
            <a:r>
              <a:rPr lang="en-US" dirty="0"/>
              <a:t> (MassDEP’s online database)</a:t>
            </a:r>
          </a:p>
          <a:p>
            <a:pPr lvl="1"/>
            <a:r>
              <a:rPr lang="en-US" dirty="0"/>
              <a:t>Site Assessments and Closure Report </a:t>
            </a:r>
          </a:p>
          <a:p>
            <a:pPr lvl="1"/>
            <a:r>
              <a:rPr lang="en-US" dirty="0"/>
              <a:t>Activity and Use Limitation</a:t>
            </a:r>
          </a:p>
          <a:p>
            <a:r>
              <a:rPr lang="en-US" dirty="0"/>
              <a:t>Reviewed the April 26, 2018 project status Summary prepared by </a:t>
            </a:r>
            <a:r>
              <a:rPr lang="en-US" dirty="0" err="1"/>
              <a:t>Mabbett</a:t>
            </a:r>
            <a:r>
              <a:rPr lang="en-US" dirty="0"/>
              <a:t> &amp; Associates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8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1.) Findings of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Assessment or Closure Report did not contain some required elements: </a:t>
            </a:r>
          </a:p>
          <a:p>
            <a:pPr lvl="1"/>
            <a:r>
              <a:rPr lang="en-US" dirty="0"/>
              <a:t>Conceptual Site Model </a:t>
            </a:r>
          </a:p>
          <a:p>
            <a:pPr lvl="1"/>
            <a:r>
              <a:rPr lang="en-US" dirty="0"/>
              <a:t>Nature and Extent of Contamination         (both spatial and at depth) – Not Defined</a:t>
            </a:r>
          </a:p>
          <a:p>
            <a:pPr lvl="1"/>
            <a:r>
              <a:rPr lang="en-US" dirty="0"/>
              <a:t>Fate and Transport of Contaminants – Need to clearly state</a:t>
            </a:r>
          </a:p>
          <a:p>
            <a:pPr lvl="1"/>
            <a:r>
              <a:rPr lang="en-US" dirty="0"/>
              <a:t>Ecological Risk – Readily Apparent Harm</a:t>
            </a:r>
          </a:p>
          <a:p>
            <a:pPr lvl="1"/>
            <a:r>
              <a:rPr lang="en-US" dirty="0"/>
              <a:t>Human Health Risk –  Reassess after N&amp;E has been shown to be defined</a:t>
            </a:r>
          </a:p>
        </p:txBody>
      </p:sp>
    </p:spTree>
    <p:extLst>
      <p:ext uri="{BB962C8B-B14F-4D97-AF65-F5344CB8AC3E}">
        <p14:creationId xmlns:p14="http://schemas.microsoft.com/office/powerpoint/2010/main" val="37100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2.) Is Remediation in Compliance?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9067800" cy="4525963"/>
          </a:xfrm>
        </p:spPr>
        <p:txBody>
          <a:bodyPr/>
          <a:lstStyle/>
          <a:p>
            <a:r>
              <a:rPr lang="en-US" dirty="0"/>
              <a:t>As of now – Officially yes but deficiencies</a:t>
            </a:r>
          </a:p>
          <a:p>
            <a:r>
              <a:rPr lang="en-US" dirty="0"/>
              <a:t>Need to address data gaps identified above</a:t>
            </a:r>
          </a:p>
          <a:p>
            <a:r>
              <a:rPr lang="en-US" dirty="0"/>
              <a:t>AUL Area - eliminates exposure </a:t>
            </a:r>
          </a:p>
          <a:p>
            <a:r>
              <a:rPr lang="en-US" dirty="0"/>
              <a:t>May need additional remediation to address potential ecological risk or new data</a:t>
            </a:r>
          </a:p>
          <a:p>
            <a:r>
              <a:rPr lang="en-US" dirty="0"/>
              <a:t>Monitoring of Capped Area</a:t>
            </a:r>
          </a:p>
          <a:p>
            <a:r>
              <a:rPr lang="en-US" dirty="0"/>
              <a:t>Need current round of groundwater samples (VOCs, EPH, and Metals)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5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46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3.) Human Health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76799"/>
          </a:xfrm>
        </p:spPr>
        <p:txBody>
          <a:bodyPr>
            <a:normAutofit fontScale="85000" lnSpcReduction="10000"/>
          </a:bodyPr>
          <a:lstStyle/>
          <a:p>
            <a:r>
              <a:rPr lang="en-US" sz="2900" dirty="0"/>
              <a:t>No formal Risk Characterization (RC) was completed </a:t>
            </a:r>
          </a:p>
          <a:p>
            <a:endParaRPr lang="en-US" sz="2900" dirty="0"/>
          </a:p>
          <a:p>
            <a:r>
              <a:rPr lang="en-US" sz="2900" dirty="0"/>
              <a:t>An informal RC in the closure report by CDM in 2001.</a:t>
            </a:r>
          </a:p>
          <a:p>
            <a:endParaRPr lang="en-US" sz="2900" dirty="0"/>
          </a:p>
          <a:p>
            <a:r>
              <a:rPr lang="en-US" sz="2900" dirty="0"/>
              <a:t>Hazard Identification – Constituents in Areas 1, 2, 9, 10 and 11 discussed; no discussion of Areas </a:t>
            </a:r>
            <a:r>
              <a:rPr lang="en-US" altLang="en-US" sz="2900" dirty="0"/>
              <a:t>3, 4, 5, 6, 7, 8 and 12</a:t>
            </a:r>
          </a:p>
          <a:p>
            <a:endParaRPr lang="en-US" sz="2900" dirty="0"/>
          </a:p>
          <a:p>
            <a:r>
              <a:rPr lang="en-US" sz="2900" dirty="0"/>
              <a:t>Exposure Assessment – Not performed</a:t>
            </a:r>
          </a:p>
          <a:p>
            <a:endParaRPr lang="en-US" sz="2900" dirty="0"/>
          </a:p>
          <a:p>
            <a:r>
              <a:rPr lang="en-US" sz="2900" dirty="0"/>
              <a:t>Dose Response Assessment – Not performed</a:t>
            </a:r>
          </a:p>
          <a:p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6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3.) Human Health Risks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Human Health Risk Assessment – Detected constituents were compared to cleanup standards in </a:t>
            </a:r>
            <a:r>
              <a:rPr lang="en-US" dirty="0">
                <a:solidFill>
                  <a:prstClr val="black"/>
                </a:solidFill>
              </a:rPr>
              <a:t>Areas 1, 2, 9, 10, and 11 only</a:t>
            </a:r>
            <a:endParaRPr lang="en-US" dirty="0"/>
          </a:p>
          <a:p>
            <a:endParaRPr lang="en-US" dirty="0"/>
          </a:p>
          <a:p>
            <a:r>
              <a:rPr lang="en-US" dirty="0"/>
              <a:t>Ecological Risk Assessment – Not performed</a:t>
            </a:r>
          </a:p>
          <a:p>
            <a:endParaRPr lang="en-US" dirty="0"/>
          </a:p>
          <a:p>
            <a:r>
              <a:rPr lang="en-US" dirty="0"/>
              <a:t>Characterization of Safety – Not performed</a:t>
            </a:r>
          </a:p>
          <a:p>
            <a:endParaRPr lang="en-US" dirty="0"/>
          </a:p>
          <a:p>
            <a:r>
              <a:rPr lang="en-US" dirty="0"/>
              <a:t>Characterization of Public Welfare – Statement indicating concentrations less than UCLs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42305"/>
      </p:ext>
    </p:extLst>
  </p:cSld>
  <p:clrMapOvr>
    <a:masterClrMapping/>
  </p:clrMapOvr>
</p:sld>
</file>

<file path=ppt/theme/theme1.xml><?xml version="1.0" encoding="utf-8"?>
<a:theme xmlns:a="http://schemas.openxmlformats.org/drawingml/2006/main" name="2017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WST2016-07-27 STD WHITE PP (ANIMATED)</Template>
  <TotalTime>516</TotalTime>
  <Words>741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2017d</vt:lpstr>
      <vt:lpstr>PowerPoint Presentation</vt:lpstr>
      <vt:lpstr>PowerPoint Presentation</vt:lpstr>
      <vt:lpstr>Buckley &amp; Mann Site  Peer Review</vt:lpstr>
      <vt:lpstr>W&amp;S Scope of Work</vt:lpstr>
      <vt:lpstr>1) Status of Remediation and Risk Assessment Activities</vt:lpstr>
      <vt:lpstr>1.) Findings of Review</vt:lpstr>
      <vt:lpstr>2.) Is Remediation in Compliance? </vt:lpstr>
      <vt:lpstr>3.) Human Health Risks</vt:lpstr>
      <vt:lpstr>3.) Human Health Risks (Cont.)</vt:lpstr>
      <vt:lpstr>3.) Risk Characterization Issues</vt:lpstr>
      <vt:lpstr>3.) Ecological Risk Assessment </vt:lpstr>
      <vt:lpstr>Groundwater Model Review</vt:lpstr>
      <vt:lpstr>Groundwater Discharge Permit</vt:lpstr>
      <vt:lpstr>Numerical Groundwater Flow Model</vt:lpstr>
      <vt:lpstr>Sensitive Receptors (private wells &amp; test well site)</vt:lpstr>
      <vt:lpstr>Sensitive Receptors (Franklin Mill River Wells)</vt:lpstr>
      <vt:lpstr>Soil Removal / Site Grading</vt:lpstr>
      <vt:lpstr>AUL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Ricciardi, Frank</dc:creator>
  <cp:lastModifiedBy>Amy Brady</cp:lastModifiedBy>
  <cp:revision>20</cp:revision>
  <dcterms:created xsi:type="dcterms:W3CDTF">2018-06-06T12:49:17Z</dcterms:created>
  <dcterms:modified xsi:type="dcterms:W3CDTF">2018-06-07T20:04:57Z</dcterms:modified>
</cp:coreProperties>
</file>